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1158538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650" autoAdjust="0"/>
    <p:restoredTop sz="94660"/>
  </p:normalViewPr>
  <p:slideViewPr>
    <p:cSldViewPr snapToGrid="0">
      <p:cViewPr>
        <p:scale>
          <a:sx n="90" d="100"/>
          <a:sy n="90" d="100"/>
        </p:scale>
        <p:origin x="1267" y="-6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891" y="2945943"/>
            <a:ext cx="9484757" cy="6266897"/>
          </a:xfrm>
        </p:spPr>
        <p:txBody>
          <a:bodyPr anchor="b"/>
          <a:lstStyle>
            <a:lvl1pPr algn="ctr">
              <a:defRPr sz="7322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4817" y="9454516"/>
            <a:ext cx="8368904" cy="434599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7921" indent="0" algn="ctr">
              <a:buNone/>
              <a:defRPr sz="2441"/>
            </a:lvl2pPr>
            <a:lvl3pPr marL="1115842" indent="0" algn="ctr">
              <a:buNone/>
              <a:defRPr sz="2197"/>
            </a:lvl3pPr>
            <a:lvl4pPr marL="1673763" indent="0" algn="ctr">
              <a:buNone/>
              <a:defRPr sz="1952"/>
            </a:lvl4pPr>
            <a:lvl5pPr marL="2231685" indent="0" algn="ctr">
              <a:buNone/>
              <a:defRPr sz="1952"/>
            </a:lvl5pPr>
            <a:lvl6pPr marL="2789606" indent="0" algn="ctr">
              <a:buNone/>
              <a:defRPr sz="1952"/>
            </a:lvl6pPr>
            <a:lvl7pPr marL="3347527" indent="0" algn="ctr">
              <a:buNone/>
              <a:defRPr sz="1952"/>
            </a:lvl7pPr>
            <a:lvl8pPr marL="3905448" indent="0" algn="ctr">
              <a:buNone/>
              <a:defRPr sz="1952"/>
            </a:lvl8pPr>
            <a:lvl9pPr marL="4463369" indent="0" algn="ctr">
              <a:buNone/>
              <a:defRPr sz="1952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361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59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5329" y="958369"/>
            <a:ext cx="2406060" cy="1525473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150" y="958369"/>
            <a:ext cx="7078698" cy="1525473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35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04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338" y="4487671"/>
            <a:ext cx="9624239" cy="7487774"/>
          </a:xfrm>
        </p:spPr>
        <p:txBody>
          <a:bodyPr anchor="b"/>
          <a:lstStyle>
            <a:lvl1pPr>
              <a:defRPr sz="7322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338" y="12046282"/>
            <a:ext cx="9624239" cy="3937644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7921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5842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3763" indent="0">
              <a:buNone/>
              <a:defRPr sz="1952">
                <a:solidFill>
                  <a:schemeClr val="tx1">
                    <a:tint val="75000"/>
                  </a:schemeClr>
                </a:solidFill>
              </a:defRPr>
            </a:lvl4pPr>
            <a:lvl5pPr marL="2231685" indent="0">
              <a:buNone/>
              <a:defRPr sz="1952">
                <a:solidFill>
                  <a:schemeClr val="tx1">
                    <a:tint val="75000"/>
                  </a:schemeClr>
                </a:solidFill>
              </a:defRPr>
            </a:lvl5pPr>
            <a:lvl6pPr marL="2789606" indent="0">
              <a:buNone/>
              <a:defRPr sz="1952">
                <a:solidFill>
                  <a:schemeClr val="tx1">
                    <a:tint val="75000"/>
                  </a:schemeClr>
                </a:solidFill>
              </a:defRPr>
            </a:lvl6pPr>
            <a:lvl7pPr marL="3347527" indent="0">
              <a:buNone/>
              <a:defRPr sz="1952">
                <a:solidFill>
                  <a:schemeClr val="tx1">
                    <a:tint val="75000"/>
                  </a:schemeClr>
                </a:solidFill>
              </a:defRPr>
            </a:lvl7pPr>
            <a:lvl8pPr marL="3905448" indent="0">
              <a:buNone/>
              <a:defRPr sz="1952">
                <a:solidFill>
                  <a:schemeClr val="tx1">
                    <a:tint val="75000"/>
                  </a:schemeClr>
                </a:solidFill>
              </a:defRPr>
            </a:lvl8pPr>
            <a:lvl9pPr marL="4463369" indent="0">
              <a:buNone/>
              <a:defRPr sz="19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77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149" y="4791843"/>
            <a:ext cx="4742379" cy="1142125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010" y="4791843"/>
            <a:ext cx="4742379" cy="1142125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43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03" y="958373"/>
            <a:ext cx="9624239" cy="34792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604" y="4412664"/>
            <a:ext cx="4720584" cy="2162578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7921" indent="0">
              <a:buNone/>
              <a:defRPr sz="2441" b="1"/>
            </a:lvl2pPr>
            <a:lvl3pPr marL="1115842" indent="0">
              <a:buNone/>
              <a:defRPr sz="2197" b="1"/>
            </a:lvl3pPr>
            <a:lvl4pPr marL="1673763" indent="0">
              <a:buNone/>
              <a:defRPr sz="1952" b="1"/>
            </a:lvl4pPr>
            <a:lvl5pPr marL="2231685" indent="0">
              <a:buNone/>
              <a:defRPr sz="1952" b="1"/>
            </a:lvl5pPr>
            <a:lvl6pPr marL="2789606" indent="0">
              <a:buNone/>
              <a:defRPr sz="1952" b="1"/>
            </a:lvl6pPr>
            <a:lvl7pPr marL="3347527" indent="0">
              <a:buNone/>
              <a:defRPr sz="1952" b="1"/>
            </a:lvl7pPr>
            <a:lvl8pPr marL="3905448" indent="0">
              <a:buNone/>
              <a:defRPr sz="1952" b="1"/>
            </a:lvl8pPr>
            <a:lvl9pPr marL="4463369" indent="0">
              <a:buNone/>
              <a:defRPr sz="195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604" y="6575242"/>
            <a:ext cx="4720584" cy="967119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010" y="4412664"/>
            <a:ext cx="4743832" cy="2162578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7921" indent="0">
              <a:buNone/>
              <a:defRPr sz="2441" b="1"/>
            </a:lvl2pPr>
            <a:lvl3pPr marL="1115842" indent="0">
              <a:buNone/>
              <a:defRPr sz="2197" b="1"/>
            </a:lvl3pPr>
            <a:lvl4pPr marL="1673763" indent="0">
              <a:buNone/>
              <a:defRPr sz="1952" b="1"/>
            </a:lvl4pPr>
            <a:lvl5pPr marL="2231685" indent="0">
              <a:buNone/>
              <a:defRPr sz="1952" b="1"/>
            </a:lvl5pPr>
            <a:lvl6pPr marL="2789606" indent="0">
              <a:buNone/>
              <a:defRPr sz="1952" b="1"/>
            </a:lvl6pPr>
            <a:lvl7pPr marL="3347527" indent="0">
              <a:buNone/>
              <a:defRPr sz="1952" b="1"/>
            </a:lvl7pPr>
            <a:lvl8pPr marL="3905448" indent="0">
              <a:buNone/>
              <a:defRPr sz="1952" b="1"/>
            </a:lvl8pPr>
            <a:lvl9pPr marL="4463369" indent="0">
              <a:buNone/>
              <a:defRPr sz="195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010" y="6575242"/>
            <a:ext cx="4743832" cy="967119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77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57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736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03" y="1200044"/>
            <a:ext cx="3598919" cy="4200155"/>
          </a:xfrm>
        </p:spPr>
        <p:txBody>
          <a:bodyPr anchor="b"/>
          <a:lstStyle>
            <a:lvl1pPr>
              <a:defRPr sz="390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832" y="2591766"/>
            <a:ext cx="5649010" cy="12792138"/>
          </a:xfrm>
        </p:spPr>
        <p:txBody>
          <a:bodyPr/>
          <a:lstStyle>
            <a:lvl1pPr>
              <a:defRPr sz="3905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603" y="5400199"/>
            <a:ext cx="3598919" cy="10004536"/>
          </a:xfrm>
        </p:spPr>
        <p:txBody>
          <a:bodyPr/>
          <a:lstStyle>
            <a:lvl1pPr marL="0" indent="0">
              <a:buNone/>
              <a:defRPr sz="1952"/>
            </a:lvl1pPr>
            <a:lvl2pPr marL="557921" indent="0">
              <a:buNone/>
              <a:defRPr sz="1708"/>
            </a:lvl2pPr>
            <a:lvl3pPr marL="1115842" indent="0">
              <a:buNone/>
              <a:defRPr sz="1464"/>
            </a:lvl3pPr>
            <a:lvl4pPr marL="1673763" indent="0">
              <a:buNone/>
              <a:defRPr sz="1220"/>
            </a:lvl4pPr>
            <a:lvl5pPr marL="2231685" indent="0">
              <a:buNone/>
              <a:defRPr sz="1220"/>
            </a:lvl5pPr>
            <a:lvl6pPr marL="2789606" indent="0">
              <a:buNone/>
              <a:defRPr sz="1220"/>
            </a:lvl6pPr>
            <a:lvl7pPr marL="3347527" indent="0">
              <a:buNone/>
              <a:defRPr sz="1220"/>
            </a:lvl7pPr>
            <a:lvl8pPr marL="3905448" indent="0">
              <a:buNone/>
              <a:defRPr sz="1220"/>
            </a:lvl8pPr>
            <a:lvl9pPr marL="4463369" indent="0">
              <a:buNone/>
              <a:defRPr sz="122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406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03" y="1200044"/>
            <a:ext cx="3598919" cy="4200155"/>
          </a:xfrm>
        </p:spPr>
        <p:txBody>
          <a:bodyPr anchor="b"/>
          <a:lstStyle>
            <a:lvl1pPr>
              <a:defRPr sz="390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3832" y="2591766"/>
            <a:ext cx="5649010" cy="12792138"/>
          </a:xfrm>
        </p:spPr>
        <p:txBody>
          <a:bodyPr anchor="t"/>
          <a:lstStyle>
            <a:lvl1pPr marL="0" indent="0">
              <a:buNone/>
              <a:defRPr sz="3905"/>
            </a:lvl1pPr>
            <a:lvl2pPr marL="557921" indent="0">
              <a:buNone/>
              <a:defRPr sz="3417"/>
            </a:lvl2pPr>
            <a:lvl3pPr marL="1115842" indent="0">
              <a:buNone/>
              <a:defRPr sz="2929"/>
            </a:lvl3pPr>
            <a:lvl4pPr marL="1673763" indent="0">
              <a:buNone/>
              <a:defRPr sz="2441"/>
            </a:lvl4pPr>
            <a:lvl5pPr marL="2231685" indent="0">
              <a:buNone/>
              <a:defRPr sz="2441"/>
            </a:lvl5pPr>
            <a:lvl6pPr marL="2789606" indent="0">
              <a:buNone/>
              <a:defRPr sz="2441"/>
            </a:lvl6pPr>
            <a:lvl7pPr marL="3347527" indent="0">
              <a:buNone/>
              <a:defRPr sz="2441"/>
            </a:lvl7pPr>
            <a:lvl8pPr marL="3905448" indent="0">
              <a:buNone/>
              <a:defRPr sz="2441"/>
            </a:lvl8pPr>
            <a:lvl9pPr marL="4463369" indent="0">
              <a:buNone/>
              <a:defRPr sz="2441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603" y="5400199"/>
            <a:ext cx="3598919" cy="10004536"/>
          </a:xfrm>
        </p:spPr>
        <p:txBody>
          <a:bodyPr/>
          <a:lstStyle>
            <a:lvl1pPr marL="0" indent="0">
              <a:buNone/>
              <a:defRPr sz="1952"/>
            </a:lvl1pPr>
            <a:lvl2pPr marL="557921" indent="0">
              <a:buNone/>
              <a:defRPr sz="1708"/>
            </a:lvl2pPr>
            <a:lvl3pPr marL="1115842" indent="0">
              <a:buNone/>
              <a:defRPr sz="1464"/>
            </a:lvl3pPr>
            <a:lvl4pPr marL="1673763" indent="0">
              <a:buNone/>
              <a:defRPr sz="1220"/>
            </a:lvl4pPr>
            <a:lvl5pPr marL="2231685" indent="0">
              <a:buNone/>
              <a:defRPr sz="1220"/>
            </a:lvl5pPr>
            <a:lvl6pPr marL="2789606" indent="0">
              <a:buNone/>
              <a:defRPr sz="1220"/>
            </a:lvl6pPr>
            <a:lvl7pPr marL="3347527" indent="0">
              <a:buNone/>
              <a:defRPr sz="1220"/>
            </a:lvl7pPr>
            <a:lvl8pPr marL="3905448" indent="0">
              <a:buNone/>
              <a:defRPr sz="1220"/>
            </a:lvl8pPr>
            <a:lvl9pPr marL="4463369" indent="0">
              <a:buNone/>
              <a:defRPr sz="122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68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150" y="958373"/>
            <a:ext cx="9624239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150" y="4791843"/>
            <a:ext cx="9624239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150" y="16683952"/>
            <a:ext cx="251067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62DD-04CA-4E55-A105-6D0DB6896BAD}" type="datetimeFigureOut">
              <a:rPr lang="zh-TW" altLang="en-US" smtClean="0"/>
              <a:t>2022/9/15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266" y="16683952"/>
            <a:ext cx="3766007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0717" y="16683952"/>
            <a:ext cx="251067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7DE4-0027-4351-A3EA-0BA87C1BF47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835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15842" rtl="0" eaLnBrk="1" latinLnBrk="0" hangingPunct="1">
        <a:lnSpc>
          <a:spcPct val="90000"/>
        </a:lnSpc>
        <a:spcBef>
          <a:spcPct val="0"/>
        </a:spcBef>
        <a:buNone/>
        <a:defRPr sz="53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8961" indent="-278961" algn="l" defTabSz="1115842" rtl="0" eaLnBrk="1" latinLnBrk="0" hangingPunct="1">
        <a:lnSpc>
          <a:spcPct val="90000"/>
        </a:lnSpc>
        <a:spcBef>
          <a:spcPts val="1220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6882" indent="-278961" algn="l" defTabSz="1115842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4803" indent="-278961" algn="l" defTabSz="1115842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2724" indent="-278961" algn="l" defTabSz="1115842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0645" indent="-278961" algn="l" defTabSz="1115842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8566" indent="-278961" algn="l" defTabSz="1115842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6488" indent="-278961" algn="l" defTabSz="1115842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4409" indent="-278961" algn="l" defTabSz="1115842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2330" indent="-278961" algn="l" defTabSz="1115842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5842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7921" algn="l" defTabSz="1115842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5842" algn="l" defTabSz="1115842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3763" algn="l" defTabSz="1115842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1685" algn="l" defTabSz="1115842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89606" algn="l" defTabSz="1115842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7527" algn="l" defTabSz="1115842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5448" algn="l" defTabSz="1115842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3369" algn="l" defTabSz="1115842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5355D7E3-BC51-45BF-99E9-B1EF3304694C}"/>
              </a:ext>
            </a:extLst>
          </p:cNvPr>
          <p:cNvSpPr txBox="1"/>
          <p:nvPr/>
        </p:nvSpPr>
        <p:spPr>
          <a:xfrm>
            <a:off x="3032383" y="187606"/>
            <a:ext cx="4823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營養科學碩士學位學程課程架構圖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latin typeface="Times New Roman" panose="02020603050405020304" pitchFamily="18" charset="0"/>
                <a:ea typeface="Microsoft JhengHei Light" panose="020B0304030504040204" pitchFamily="34" charset="-120"/>
                <a:cs typeface="Times New Roman" panose="02020603050405020304" pitchFamily="18" charset="0"/>
              </a:rPr>
              <a:t>Graduate Program of Nutrition Science</a:t>
            </a:r>
            <a:endParaRPr lang="zh-TW" altLang="en-US" sz="2000" b="1" dirty="0">
              <a:latin typeface="Times New Roman" panose="02020603050405020304" pitchFamily="18" charset="0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D49D03C-93CF-4DE3-8073-A68D53EADB9C}"/>
              </a:ext>
            </a:extLst>
          </p:cNvPr>
          <p:cNvSpPr txBox="1"/>
          <p:nvPr/>
        </p:nvSpPr>
        <p:spPr>
          <a:xfrm>
            <a:off x="3626789" y="920624"/>
            <a:ext cx="3711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畢業應修最低總學分：</a:t>
            </a:r>
            <a:r>
              <a:rPr lang="en-US" altLang="zh-TW" sz="1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</a:p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Minimum of Credits for Graduation: 30</a:t>
            </a:r>
            <a:endParaRPr lang="zh-TW" altLang="en-US" sz="1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32DBA4D-EBB7-4B9A-A0D2-E551C7340F24}"/>
              </a:ext>
            </a:extLst>
          </p:cNvPr>
          <p:cNvSpPr/>
          <p:nvPr/>
        </p:nvSpPr>
        <p:spPr>
          <a:xfrm>
            <a:off x="638591" y="1514542"/>
            <a:ext cx="2160000" cy="1847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知識</a:t>
            </a:r>
            <a:r>
              <a:rPr lang="en-US" altLang="zh-TW" sz="1100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1100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認知</a:t>
            </a:r>
            <a:endParaRPr lang="en-US" altLang="zh-TW" sz="1100" b="1" u="sng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具備進階營養知識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 advanced nutritional knowledge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具備營養研究之分析與批判知識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 analytical and critical knowledge of nutrition research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95CBB0B-DD8A-43E7-A197-6317685747B6}"/>
              </a:ext>
            </a:extLst>
          </p:cNvPr>
          <p:cNvSpPr/>
          <p:nvPr/>
        </p:nvSpPr>
        <p:spPr>
          <a:xfrm>
            <a:off x="3133007" y="1524165"/>
            <a:ext cx="2160000" cy="1837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職能導向</a:t>
            </a:r>
            <a:endParaRPr lang="en-US" altLang="zh-TW" sz="1100" b="1" u="sng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具備營養教育與公衛營養之能力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capable of nutrition education and public health nutrition</a:t>
            </a:r>
            <a:endParaRPr lang="en-US" altLang="zh-TW" sz="10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9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具備特殊營養照護之能力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capable of special nutrition care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9316F94-5F74-4377-BA25-43B38A7DC081}"/>
              </a:ext>
            </a:extLst>
          </p:cNvPr>
          <p:cNvSpPr/>
          <p:nvPr/>
        </p:nvSpPr>
        <p:spPr>
          <a:xfrm>
            <a:off x="5437871" y="1513576"/>
            <a:ext cx="2777211" cy="18331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個人特質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具備團隊合作及領導的能力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capable of teamwork and leadership</a:t>
            </a:r>
            <a:endParaRPr lang="zh-TW" altLang="zh-TW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具備研究、創新、批判思考與獨立解決問題的能力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able to research, innovate, think critically and solve problems independently</a:t>
            </a:r>
            <a:endParaRPr lang="en-US" altLang="zh-TW" sz="1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具備尊重與關懷多元文化的素養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respect and care for multiculturalism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具備本土及國際觀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 local and international perspectives</a:t>
            </a:r>
            <a:endParaRPr lang="zh-TW" altLang="zh-TW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FB349EF-FD80-450F-B85E-3F878E282F61}"/>
              </a:ext>
            </a:extLst>
          </p:cNvPr>
          <p:cNvSpPr/>
          <p:nvPr/>
        </p:nvSpPr>
        <p:spPr>
          <a:xfrm>
            <a:off x="8359947" y="1505399"/>
            <a:ext cx="2160000" cy="18561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</a:t>
            </a:r>
            <a:r>
              <a:rPr lang="en-US" altLang="zh-TW" sz="1100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1100" b="1" u="sng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倫理</a:t>
            </a:r>
            <a:endParaRPr lang="en-US" altLang="zh-TW" sz="1100" b="1" u="sng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具備職業倫理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 professional ethics</a:t>
            </a:r>
            <a:endParaRPr lang="zh-TW" altLang="zh-TW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具備研究倫理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 research ethics</a:t>
            </a: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808D5368-E3D3-459C-A694-B368375C303C}"/>
              </a:ext>
            </a:extLst>
          </p:cNvPr>
          <p:cNvCxnSpPr>
            <a:cxnSpLocks/>
          </p:cNvCxnSpPr>
          <p:nvPr/>
        </p:nvCxnSpPr>
        <p:spPr>
          <a:xfrm>
            <a:off x="1718591" y="3403141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75AA82EC-C959-4811-8F5F-5A5354F174F3}"/>
              </a:ext>
            </a:extLst>
          </p:cNvPr>
          <p:cNvCxnSpPr>
            <a:cxnSpLocks/>
          </p:cNvCxnSpPr>
          <p:nvPr/>
        </p:nvCxnSpPr>
        <p:spPr>
          <a:xfrm>
            <a:off x="1718591" y="3735516"/>
            <a:ext cx="772135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79871215-A060-4A69-96BE-4FD3C552E1E4}"/>
              </a:ext>
            </a:extLst>
          </p:cNvPr>
          <p:cNvSpPr/>
          <p:nvPr/>
        </p:nvSpPr>
        <p:spPr>
          <a:xfrm>
            <a:off x="4319269" y="4082894"/>
            <a:ext cx="2520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基礎課程</a:t>
            </a:r>
            <a:endPara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Basic Courses</a:t>
            </a:r>
            <a:endParaRPr lang="zh-TW" altLang="en-US" sz="11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（培養基礎研究能力）</a:t>
            </a:r>
            <a:endParaRPr lang="en-US" altLang="zh-TW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(Developing basic research abilities)</a:t>
            </a:r>
            <a:endParaRPr lang="zh-TW" altLang="en-US" sz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9128D0E3-B2AA-469A-907F-DB4C6A0F6CDF}"/>
              </a:ext>
            </a:extLst>
          </p:cNvPr>
          <p:cNvSpPr/>
          <p:nvPr/>
        </p:nvSpPr>
        <p:spPr>
          <a:xfrm>
            <a:off x="1232384" y="5887366"/>
            <a:ext cx="3600000" cy="36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必修課程 </a:t>
            </a:r>
            <a:r>
              <a:rPr lang="en-US" altLang="zh-TW" sz="11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(7</a:t>
            </a:r>
            <a:r>
              <a:rPr lang="zh-TW" altLang="en-US" sz="11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學分</a:t>
            </a:r>
            <a:r>
              <a:rPr lang="en-US" altLang="zh-TW" sz="11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ctr"/>
            <a:r>
              <a:rPr lang="en-US" altLang="zh-TW" sz="11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Required Courses</a:t>
            </a:r>
          </a:p>
          <a:p>
            <a:pPr algn="ctr"/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營養研究設計（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Design for Nutrition Research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專題討論（一）（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Seminar (I)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專題討論（二）（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Seminar (II)</a:t>
            </a:r>
          </a:p>
        </p:txBody>
      </p: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27DBCAB5-2714-4028-B6A6-C4C88FA6FFD9}"/>
              </a:ext>
            </a:extLst>
          </p:cNvPr>
          <p:cNvCxnSpPr>
            <a:cxnSpLocks/>
          </p:cNvCxnSpPr>
          <p:nvPr/>
        </p:nvCxnSpPr>
        <p:spPr>
          <a:xfrm>
            <a:off x="3032384" y="5514094"/>
            <a:ext cx="519468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矩形 26">
            <a:extLst>
              <a:ext uri="{FF2B5EF4-FFF2-40B4-BE49-F238E27FC236}">
                <a16:creationId xmlns:a16="http://schemas.microsoft.com/office/drawing/2014/main" id="{3D7F3391-A168-409B-AA5E-41B58E15BD49}"/>
              </a:ext>
            </a:extLst>
          </p:cNvPr>
          <p:cNvSpPr/>
          <p:nvPr/>
        </p:nvSpPr>
        <p:spPr>
          <a:xfrm>
            <a:off x="6434187" y="5862060"/>
            <a:ext cx="3600000" cy="37222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選修課程</a:t>
            </a:r>
            <a:endParaRPr lang="en-US" altLang="zh-TW" sz="11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Elective Courses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細胞及分子生物學（碩博，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Cellular and Molecular Biology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訊息傳遞（大碩，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Signal Transduction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實驗設計與資料分析（碩博，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Experimental Design and Data Analysis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高級教育統計學乙（碩博，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Advanced Educational Statistics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多變項分析統計法（碩博，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Multivariate Analysis Statistics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高級統計資料處理與分析（碩博，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Advanced Statistical Data Processing and Analysis</a:t>
            </a:r>
          </a:p>
          <a:p>
            <a:pPr algn="ctr"/>
            <a:r>
              <a:rPr lang="zh-TW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進階統計資料分析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（大碩，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Advanced Statistical Data Analysis</a:t>
            </a:r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(E)</a:t>
            </a:r>
          </a:p>
          <a:p>
            <a:pPr algn="ctr"/>
            <a:r>
              <a:rPr lang="zh-TW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統計分析概論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（碩博，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Introduction to statistical analysis(E)</a:t>
            </a:r>
          </a:p>
          <a:p>
            <a:pPr algn="ctr"/>
            <a:r>
              <a:rPr lang="zh-TW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線性與邏輯迴歸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（碩博，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zh-TW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Linear and Logistic Regression Models</a:t>
            </a:r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(E)</a:t>
            </a: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迴歸分析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（碩博，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zh-TW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Regression Analysis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5B978F98-204D-490C-8F9D-AE598302A434}"/>
              </a:ext>
            </a:extLst>
          </p:cNvPr>
          <p:cNvSpPr/>
          <p:nvPr/>
        </p:nvSpPr>
        <p:spPr>
          <a:xfrm>
            <a:off x="4312151" y="10209010"/>
            <a:ext cx="2520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專業領域課程</a:t>
            </a:r>
            <a:endPara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2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Specialized Courses</a:t>
            </a:r>
            <a:endParaRPr lang="zh-TW" altLang="en-US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50DE5D55-9504-452B-8B67-DB91E8813C39}"/>
              </a:ext>
            </a:extLst>
          </p:cNvPr>
          <p:cNvCxnSpPr>
            <a:cxnSpLocks/>
          </p:cNvCxnSpPr>
          <p:nvPr/>
        </p:nvCxnSpPr>
        <p:spPr>
          <a:xfrm>
            <a:off x="4312151" y="3361576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24C2C4E1-3FAE-46E4-85F0-B7445AACCDB8}"/>
              </a:ext>
            </a:extLst>
          </p:cNvPr>
          <p:cNvCxnSpPr>
            <a:cxnSpLocks/>
          </p:cNvCxnSpPr>
          <p:nvPr/>
        </p:nvCxnSpPr>
        <p:spPr>
          <a:xfrm>
            <a:off x="6839269" y="3361576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8AF8D235-6D17-4AA3-AC8C-CC0C122D5CAB}"/>
              </a:ext>
            </a:extLst>
          </p:cNvPr>
          <p:cNvCxnSpPr>
            <a:cxnSpLocks/>
          </p:cNvCxnSpPr>
          <p:nvPr/>
        </p:nvCxnSpPr>
        <p:spPr>
          <a:xfrm>
            <a:off x="9439947" y="3361576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6BC3F6F2-EF09-4F81-8FC2-64912D2027DE}"/>
              </a:ext>
            </a:extLst>
          </p:cNvPr>
          <p:cNvCxnSpPr>
            <a:cxnSpLocks/>
          </p:cNvCxnSpPr>
          <p:nvPr/>
        </p:nvCxnSpPr>
        <p:spPr>
          <a:xfrm>
            <a:off x="5572151" y="3749371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6780BED3-EF10-4BE9-93DF-15B13FE3721A}"/>
              </a:ext>
            </a:extLst>
          </p:cNvPr>
          <p:cNvCxnSpPr>
            <a:cxnSpLocks/>
          </p:cNvCxnSpPr>
          <p:nvPr/>
        </p:nvCxnSpPr>
        <p:spPr>
          <a:xfrm>
            <a:off x="5572151" y="5148600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DFDBADE7-18A3-4B2F-A120-A72E57E238C4}"/>
              </a:ext>
            </a:extLst>
          </p:cNvPr>
          <p:cNvCxnSpPr>
            <a:cxnSpLocks/>
          </p:cNvCxnSpPr>
          <p:nvPr/>
        </p:nvCxnSpPr>
        <p:spPr>
          <a:xfrm>
            <a:off x="3032384" y="5508600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8F956BD1-BDBC-4F5A-AE7D-5AC3315D4D6D}"/>
              </a:ext>
            </a:extLst>
          </p:cNvPr>
          <p:cNvCxnSpPr>
            <a:cxnSpLocks/>
          </p:cNvCxnSpPr>
          <p:nvPr/>
        </p:nvCxnSpPr>
        <p:spPr>
          <a:xfrm>
            <a:off x="8227069" y="5517064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23AD0790-ADE1-4EBF-A1C8-24AC299D8C36}"/>
              </a:ext>
            </a:extLst>
          </p:cNvPr>
          <p:cNvCxnSpPr>
            <a:cxnSpLocks/>
          </p:cNvCxnSpPr>
          <p:nvPr/>
        </p:nvCxnSpPr>
        <p:spPr>
          <a:xfrm>
            <a:off x="3032384" y="9475915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0B215D24-952E-44EA-830D-931E5D54DCFE}"/>
              </a:ext>
            </a:extLst>
          </p:cNvPr>
          <p:cNvCxnSpPr>
            <a:cxnSpLocks/>
          </p:cNvCxnSpPr>
          <p:nvPr/>
        </p:nvCxnSpPr>
        <p:spPr>
          <a:xfrm>
            <a:off x="8227069" y="9462061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>
            <a:extLst>
              <a:ext uri="{FF2B5EF4-FFF2-40B4-BE49-F238E27FC236}">
                <a16:creationId xmlns:a16="http://schemas.microsoft.com/office/drawing/2014/main" id="{761AD30E-8DE6-4577-AB84-FCB67288E52D}"/>
              </a:ext>
            </a:extLst>
          </p:cNvPr>
          <p:cNvCxnSpPr>
            <a:cxnSpLocks/>
          </p:cNvCxnSpPr>
          <p:nvPr/>
        </p:nvCxnSpPr>
        <p:spPr>
          <a:xfrm>
            <a:off x="3032383" y="9845058"/>
            <a:ext cx="519468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>
            <a:extLst>
              <a:ext uri="{FF2B5EF4-FFF2-40B4-BE49-F238E27FC236}">
                <a16:creationId xmlns:a16="http://schemas.microsoft.com/office/drawing/2014/main" id="{A6B7F2C2-4200-45A9-8CFE-098B0AFF7B73}"/>
              </a:ext>
            </a:extLst>
          </p:cNvPr>
          <p:cNvCxnSpPr>
            <a:cxnSpLocks/>
          </p:cNvCxnSpPr>
          <p:nvPr/>
        </p:nvCxnSpPr>
        <p:spPr>
          <a:xfrm>
            <a:off x="5572151" y="9834506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矩形 60">
            <a:extLst>
              <a:ext uri="{FF2B5EF4-FFF2-40B4-BE49-F238E27FC236}">
                <a16:creationId xmlns:a16="http://schemas.microsoft.com/office/drawing/2014/main" id="{FD4E2ACC-7641-447E-898B-79713FD2CA9C}"/>
              </a:ext>
            </a:extLst>
          </p:cNvPr>
          <p:cNvSpPr/>
          <p:nvPr/>
        </p:nvSpPr>
        <p:spPr>
          <a:xfrm>
            <a:off x="1232384" y="12012487"/>
            <a:ext cx="3600000" cy="36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基礎營養</a:t>
            </a:r>
            <a:endParaRPr lang="en-US" altLang="zh-TW" sz="11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Basic nutrition</a:t>
            </a:r>
          </a:p>
          <a:p>
            <a:pPr algn="ctr"/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營養生理生化研究（必，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Nutritional Physiology and Biochemistry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分子營養學（大碩，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Molecular Nutrition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蛋白質特論（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Topics in Protein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脂質特論（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Topics in Lipid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膳食研究與營養流行病學（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Dietary Study and Nutritional Epidemiology</a:t>
            </a:r>
          </a:p>
        </p:txBody>
      </p:sp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3DB51A80-A499-4A81-BDFF-2610E2B83073}"/>
              </a:ext>
            </a:extLst>
          </p:cNvPr>
          <p:cNvCxnSpPr>
            <a:cxnSpLocks/>
          </p:cNvCxnSpPr>
          <p:nvPr/>
        </p:nvCxnSpPr>
        <p:spPr>
          <a:xfrm>
            <a:off x="3032384" y="11639215"/>
            <a:ext cx="519468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id="{BBE4AC87-DAD0-43CB-B9C5-92D6D32332C3}"/>
              </a:ext>
            </a:extLst>
          </p:cNvPr>
          <p:cNvSpPr/>
          <p:nvPr/>
        </p:nvSpPr>
        <p:spPr>
          <a:xfrm>
            <a:off x="6434187" y="11988808"/>
            <a:ext cx="3600000" cy="360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1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應用營養</a:t>
            </a:r>
            <a:endParaRPr lang="en-US" altLang="zh-TW" sz="11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Applied nutrition</a:t>
            </a:r>
          </a:p>
          <a:p>
            <a:pPr algn="ctr"/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疾病營養研究（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Diseases and Nutrition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營養與癌症（大碩，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and Cancer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營養與免疫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（大碩，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and Immunology</a:t>
            </a:r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(E)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老人營養研究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（大碩， 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for the Elderly</a:t>
            </a:r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(E)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運動營養研究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（大碩， 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Studies in Exercise Nutrition</a:t>
            </a:r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(E)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保健食品特論（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Topics in Functional Foods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婦女營養研究（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Studies in Women’s Nutrition</a:t>
            </a:r>
            <a:endParaRPr lang="zh-TW" altLang="en-US" sz="1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營養諮詢與教育（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Counseling and Education</a:t>
            </a:r>
          </a:p>
          <a:p>
            <a:pPr algn="ctr"/>
            <a:r>
              <a:rPr lang="zh-TW" altLang="en-US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營養諮商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Counseling</a:t>
            </a: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033E1724-B97F-4AA8-A545-D6A5C64E6375}"/>
              </a:ext>
            </a:extLst>
          </p:cNvPr>
          <p:cNvSpPr/>
          <p:nvPr/>
        </p:nvSpPr>
        <p:spPr>
          <a:xfrm>
            <a:off x="4312151" y="16334131"/>
            <a:ext cx="2520000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碩士畢業</a:t>
            </a:r>
            <a:endParaRPr lang="en-US" altLang="zh-TW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4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Master’s Degree</a:t>
            </a:r>
            <a:endParaRPr lang="zh-TW" altLang="en-US" sz="14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（理學碩士）</a:t>
            </a:r>
          </a:p>
        </p:txBody>
      </p: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26F009BA-92B5-41C5-8BD8-D3B33B384A3C}"/>
              </a:ext>
            </a:extLst>
          </p:cNvPr>
          <p:cNvCxnSpPr>
            <a:cxnSpLocks/>
          </p:cNvCxnSpPr>
          <p:nvPr/>
        </p:nvCxnSpPr>
        <p:spPr>
          <a:xfrm>
            <a:off x="5572151" y="11273721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>
            <a:extLst>
              <a:ext uri="{FF2B5EF4-FFF2-40B4-BE49-F238E27FC236}">
                <a16:creationId xmlns:a16="http://schemas.microsoft.com/office/drawing/2014/main" id="{8ED27BB1-C8FE-4A4B-B0BD-13C0DE99DA4D}"/>
              </a:ext>
            </a:extLst>
          </p:cNvPr>
          <p:cNvCxnSpPr>
            <a:cxnSpLocks/>
          </p:cNvCxnSpPr>
          <p:nvPr/>
        </p:nvCxnSpPr>
        <p:spPr>
          <a:xfrm>
            <a:off x="3032384" y="11633721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>
            <a:extLst>
              <a:ext uri="{FF2B5EF4-FFF2-40B4-BE49-F238E27FC236}">
                <a16:creationId xmlns:a16="http://schemas.microsoft.com/office/drawing/2014/main" id="{4130F979-1ADB-4446-91C3-37EEAFC5B971}"/>
              </a:ext>
            </a:extLst>
          </p:cNvPr>
          <p:cNvCxnSpPr>
            <a:cxnSpLocks/>
          </p:cNvCxnSpPr>
          <p:nvPr/>
        </p:nvCxnSpPr>
        <p:spPr>
          <a:xfrm>
            <a:off x="8227069" y="11642185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線接點 67">
            <a:extLst>
              <a:ext uri="{FF2B5EF4-FFF2-40B4-BE49-F238E27FC236}">
                <a16:creationId xmlns:a16="http://schemas.microsoft.com/office/drawing/2014/main" id="{862A021A-3EF5-4A7E-9458-594EAF9F67B4}"/>
              </a:ext>
            </a:extLst>
          </p:cNvPr>
          <p:cNvCxnSpPr>
            <a:cxnSpLocks/>
          </p:cNvCxnSpPr>
          <p:nvPr/>
        </p:nvCxnSpPr>
        <p:spPr>
          <a:xfrm>
            <a:off x="3032384" y="15601036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線接點 68">
            <a:extLst>
              <a:ext uri="{FF2B5EF4-FFF2-40B4-BE49-F238E27FC236}">
                <a16:creationId xmlns:a16="http://schemas.microsoft.com/office/drawing/2014/main" id="{4659FA06-4D24-4D59-98DB-D0FF4BEAC331}"/>
              </a:ext>
            </a:extLst>
          </p:cNvPr>
          <p:cNvCxnSpPr>
            <a:cxnSpLocks/>
          </p:cNvCxnSpPr>
          <p:nvPr/>
        </p:nvCxnSpPr>
        <p:spPr>
          <a:xfrm>
            <a:off x="8227069" y="15587182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線接點 69">
            <a:extLst>
              <a:ext uri="{FF2B5EF4-FFF2-40B4-BE49-F238E27FC236}">
                <a16:creationId xmlns:a16="http://schemas.microsoft.com/office/drawing/2014/main" id="{12ECF481-90E2-4080-809A-C58058E59042}"/>
              </a:ext>
            </a:extLst>
          </p:cNvPr>
          <p:cNvCxnSpPr>
            <a:cxnSpLocks/>
          </p:cNvCxnSpPr>
          <p:nvPr/>
        </p:nvCxnSpPr>
        <p:spPr>
          <a:xfrm>
            <a:off x="3032383" y="15970179"/>
            <a:ext cx="519468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3FBD4917-4713-4E19-89BE-0D166BC84396}"/>
              </a:ext>
            </a:extLst>
          </p:cNvPr>
          <p:cNvCxnSpPr>
            <a:cxnSpLocks/>
          </p:cNvCxnSpPr>
          <p:nvPr/>
        </p:nvCxnSpPr>
        <p:spPr>
          <a:xfrm>
            <a:off x="5572151" y="15959627"/>
            <a:ext cx="0" cy="3600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文字方塊 71">
            <a:extLst>
              <a:ext uri="{FF2B5EF4-FFF2-40B4-BE49-F238E27FC236}">
                <a16:creationId xmlns:a16="http://schemas.microsoft.com/office/drawing/2014/main" id="{F84A9B29-0F21-4E80-A300-30114F207080}"/>
              </a:ext>
            </a:extLst>
          </p:cNvPr>
          <p:cNvSpPr txBox="1"/>
          <p:nvPr/>
        </p:nvSpPr>
        <p:spPr>
          <a:xfrm>
            <a:off x="813604" y="17514215"/>
            <a:ext cx="95313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備註：括弧內數字為學分數、註明大碩之課程為大碩合開課程</a:t>
            </a:r>
            <a:endParaRPr lang="en-US" altLang="zh-TW" sz="11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CN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Note</a:t>
            </a:r>
            <a:r>
              <a:rPr lang="zh-CN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CN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Numbers in parentheses are credits; courses marked with ‘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大碩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’ are classes open for Bachelor’s degree students and Master’s degree students </a:t>
            </a:r>
            <a:endParaRPr lang="zh-TW" altLang="en-US" sz="11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17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652</Words>
  <Application>Microsoft Office PowerPoint</Application>
  <PresentationFormat>自訂</PresentationFormat>
  <Paragraphs>107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Microsoft JhengHei Light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pns</dc:creator>
  <cp:lastModifiedBy>power</cp:lastModifiedBy>
  <cp:revision>33</cp:revision>
  <dcterms:created xsi:type="dcterms:W3CDTF">2022-03-15T08:01:43Z</dcterms:created>
  <dcterms:modified xsi:type="dcterms:W3CDTF">2022-09-15T02:00:32Z</dcterms:modified>
</cp:coreProperties>
</file>